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1" r:id="rId3"/>
    <p:sldId id="272" r:id="rId4"/>
    <p:sldId id="270" r:id="rId5"/>
    <p:sldId id="261" r:id="rId6"/>
    <p:sldId id="262" r:id="rId7"/>
    <p:sldId id="260" r:id="rId8"/>
    <p:sldId id="257" r:id="rId9"/>
    <p:sldId id="259" r:id="rId10"/>
    <p:sldId id="258" r:id="rId11"/>
    <p:sldId id="264" r:id="rId1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48697" autoAdjust="0"/>
  </p:normalViewPr>
  <p:slideViewPr>
    <p:cSldViewPr snapToGrid="0">
      <p:cViewPr varScale="1">
        <p:scale>
          <a:sx n="38" d="100"/>
          <a:sy n="38" d="100"/>
        </p:scale>
        <p:origin x="192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5C934-7645-4141-B244-1D6CDDDD35B8}" type="datetimeFigureOut">
              <a:rPr lang="en-AU" smtClean="0"/>
              <a:t>8/09/2019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F3ABC4-C212-4951-8817-FAB1020B8A0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98440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F3ABC4-C212-4951-8817-FAB1020B8A01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55211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保羅在第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-19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回答了</a:t>
            </a:r>
            <a:r>
              <a:rPr lang="en-US" altLang="zh-CN" sz="12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9</a:t>
            </a:r>
            <a:r>
              <a:rPr lang="en-AU" altLang="zh-CN" sz="12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:1 </a:t>
            </a:r>
            <a:r>
              <a:rPr lang="zh-CN" altLang="en-US" sz="12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“我不是自由的嗎？我不是使徒嗎？</a:t>
            </a:r>
            <a:r>
              <a:rPr lang="en-AU" altLang="zh-CN" sz="12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”  </a:t>
            </a:r>
            <a:r>
              <a:rPr lang="zh-CN" altLang="en-US" sz="1200" b="0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有人攻擊保羅不是使徒，因為使徒有權柄接受教會供應生活，保羅為什麽沒接受哥林多教會的工價？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“工價”就是工作的報酬。</a:t>
            </a:r>
            <a:endParaRPr lang="en-US" altLang="zh-CN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節保羅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重申第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：他從未由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哥林多教會供應生活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他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現在也不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要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求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這權利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AU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節保羅強烈表達他寧死也不願因為有人攻擊他的使徒身份，他就接受他們給的生活供應，而使他所誇耀的福音落空。因為他誇耀的不是以獲得生活需用作為使徒身份和權柄的證明。保羅在林前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1:30-31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責備哥林多教會信徒自誇：「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但你們得在基督耶穌裏是本乎神，神又使他成為我們的智慧：就是公義、聖潔、救贖。如經上所記：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『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誇口的，當指著主誇口。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』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保羅雖有許多軟弱，被哥林多教會認為言語粗俗、其貌不揚、沒其他使徒的恩賜，主耶穌仍然使用保羅。</a:t>
            </a:r>
            <a:endParaRPr lang="en-US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17</a:t>
            </a:r>
            <a:r>
              <a:rPr lang="zh-CN" altLang="en-US" dirty="0"/>
              <a:t>節保羅說他傳福音沒有可誇的，因為福音使命</a:t>
            </a:r>
            <a:r>
              <a:rPr lang="zh-CN" altLang="en-US" sz="1200" b="0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催促著他，因為不傳福音他就有禍了，因為主已經把管家的職分託付給他了，他必須做忠心的管家。如果他甘心承擔，就獲得主給的工價。即使保羅沒得到哥林多教會給的工價，保羅認為叫人免費領受福音就是主給他的工價，</a:t>
            </a:r>
            <a:r>
              <a:rPr lang="zh-CN" altLang="en-US" dirty="0"/>
              <a:t>可見得他的優先是救人，不是工資。按著主的命令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哥林多教會應該照顧保羅和宣教同工的生活。</a:t>
            </a:r>
            <a:r>
              <a:rPr lang="zh-CN" altLang="en-US" dirty="0"/>
              <a:t>保羅有權利要求工資。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沒有工資可能因為哥林多教會缺乏愛心，或是保羅不願造成教會經濟重擔，或是保羅不願接受結黨紛爭的人的供應，</a:t>
            </a:r>
            <a:r>
              <a:rPr lang="zh-CN" altLang="en-US" dirty="0"/>
              <a:t>免得有人說保羅收錢而偏坦那一派的人。</a:t>
            </a:r>
            <a:r>
              <a:rPr lang="zh-CN" altLang="en-US" sz="1200" b="0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保羅為了傳福音不受攔阻而放下得工價的權利。</a:t>
            </a:r>
            <a:endParaRPr lang="en-AU" altLang="zh-CN" sz="1200" b="0" dirty="0"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第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節”為要多得人“就是第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22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節的“無論如何總要救些人”。彼得後書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3:9b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「主不願有一人沉淪，乃願人人都悔改」，彼得也警告：「萬物的結局近了」（彼得前書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4:7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。基督徒身為福音使者，神把勸人與神和好的職分託付我們，我們要趁著白日做工，把握時機傳福音，多救些人。多救些人不能只靠說福音給人聽，而是效法基督成為眾人的僕人，柔和謙卑服事人，在愛中傳揚真理。</a:t>
            </a:r>
            <a:r>
              <a:rPr lang="zh-CN" altLang="en-US" sz="1200" b="0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保羅用自由人和奴僕的對比，解釋他能放下權利的原因：自由人是有工資的，有權利的，但是他為了多救人自己</a:t>
            </a:r>
            <a:r>
              <a:rPr lang="zh-CN" altLang="en-US" dirty="0"/>
              <a:t>成為眾人的奴僕，奴僕是沒有工資的，沒有權利的，沒有自由的，因此他不會要求哥林多人給他工資、給權利。羅馬帝國奴隸制度全盛時期</a:t>
            </a:r>
            <a:r>
              <a:rPr lang="en-US" altLang="zh-CN" dirty="0"/>
              <a:t>1/3 </a:t>
            </a:r>
            <a:r>
              <a:rPr lang="zh-CN" altLang="en-US" dirty="0"/>
              <a:t>人口是奴隸。奴隸勞苦做工，沒有工資，沒有人權。保羅擁有羅馬帝國的公民權，那是當時許多人夢寐以求的，因為公民享有很多自由和權利，地位高於殖民地的居民，更高於奴隸。可是保羅效法基督，為多救人而捨棄自由，成為眾人的奴僕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AU" altLang="zh-CN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保羅另一個身份是使徒、神的僕人、神的工人，他甘心承擔傳福音、的職責，神會看顧神的僕人生活所需，保羅不會因為哥林多教會給工資才決定要不要到哥林多傳福音。保羅也不會因為教會某些人反對他，他就不敢使用使徒教導的權柄。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保羅奉差遣作使徒，傳福音本來就是主的託付，不論有沒有教會供應生活、得時不得時都務要傳道。提後</a:t>
            </a:r>
            <a:r>
              <a:rPr lang="en-A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4:2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務要傳道，無論得時不得時，總要專心，並用百般的忍耐、各樣的教訓責備人，警戒人，勸勉人。」保羅知道耶穌的教訓是傳福音的人有靠福音得生活供應的權利、舊約關於服事聖殿和祭壇的人也有靠這些生活的權利，如果他優先考慮自己的權利而不傳福音他就有禍了（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16c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）。主把福音的需要託付他，是他無可抗拒的力量（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compulsion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），但他不是被迫的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(not compelled)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16b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），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所以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不是他有什麽可誇的（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16a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）。</a:t>
            </a:r>
            <a:endParaRPr lang="en-AU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第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節為什麽保羅說不讓任何人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使他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的誇耀落空呢？他的誇耀是什麽？</a:t>
            </a:r>
            <a:endParaRPr lang="en-AU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福音使者的使命是與人同的福音（林前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9:23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。因此保羅不會優先考慮使徒應得的物質享受的權利，他可以為了不成為新建立的教會的經濟負擔或者其他理由（例如供應的來源有爭議）。而親手工作供應自己和宣教同工的生活所需。保羅同時放下自由，做眾人的奴僕免費服事眾人，為基督託付的福音使命贏得更多的人。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F3ABC4-C212-4951-8817-FAB1020B8A01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893570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保羅是自由人，比一般沒有公民權的人可以享受更多法律保障的自由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和權利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徒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16:35-39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），但他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承認他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從前是罪的奴僕，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因此在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羅馬書</a:t>
            </a:r>
            <a:r>
              <a:rPr lang="en-A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7:18-20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保羅說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我也知道在我裏頭，就是我肉體之中沒有良善。因為立志為善由得我，只是行出來由不得故此，我所願意的善，我反不做；我所不願意的惡，我倒去做。若我去做所不願意做的，就不是我做的，乃是住在我裏頭的罪做的。」保羅在基督裡成為新造的人，脫離罪的權勢和死的工價。他被基督差派為為使徒，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他願意為傳福音放下權利，他為要多救人捨棄自由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endParaRPr lang="en-AU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林後</a:t>
            </a:r>
            <a:r>
              <a:rPr lang="en-A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5:17-18「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若有人在基督裏，他就是新造的人，舊事已過，都變成新的了。一切都是出於上帝；他藉著基督使我們與他和好，又將勸人與他和好的職分賜給我們。」林林前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11:1 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保羅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說：「你們該效法我，像我效法基督一樣。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我有權利，我是自由的。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我願為傳福音</a:t>
            </a:r>
            <a:r>
              <a:rPr lang="zh-TW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放下權利  為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要</a:t>
            </a:r>
            <a:r>
              <a:rPr lang="zh-TW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多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救</a:t>
            </a:r>
            <a:r>
              <a:rPr lang="zh-TW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人</a:t>
            </a: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捨棄自由。</a:t>
            </a: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耶穌願意，保羅願意，你願意嗎？</a:t>
            </a:r>
            <a:endParaRPr lang="en-AU" sz="12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altLang="zh-CN" sz="1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F3ABC4-C212-4951-8817-FAB1020B8A01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9076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F3ABC4-C212-4951-8817-FAB1020B8A01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91045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F3ABC4-C212-4951-8817-FAB1020B8A01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133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559BD498-FA64-422D-9B25-48953688A01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6D829B07-188F-4EDF-9E56-EF4C8FF25C8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l" eaLnBrk="1" hangingPunct="1">
              <a:spcBef>
                <a:spcPct val="0"/>
              </a:spcBef>
              <a:buFontTx/>
              <a:buNone/>
            </a:pPr>
            <a:endParaRPr lang="en-AU" alt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CD950831-728E-4B72-9077-3FE98BE6F4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1600FE6-78D2-4BD5-99A9-74AB2160E6BB}" type="slidenum">
              <a:rPr lang="en-AU" altLang="en-US"/>
              <a:pPr>
                <a:spcBef>
                  <a:spcPct val="0"/>
                </a:spcBef>
              </a:pPr>
              <a:t>4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法國俄雷隆島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</a:t>
            </a:r>
            <a:r>
              <a:rPr lang="en-A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Oléron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一隻公雞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名叫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Maurice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2017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月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新搬進來住渡假屋的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鄰居抱怨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公雞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清晨啼叫聲太吵，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鄰居與飼主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Corinne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陷入長期爭執，最後鄰居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告上法院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說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公雞</a:t>
            </a:r>
            <a:r>
              <a:rPr lang="en-A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aurice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造成噪音污染。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飼主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Corinne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說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原告平常都住在都市，每年只回村裏住幾次而已，飼主在這村裡住了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35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年，從來沒人說被公雞啼聲打擾。這案件引起法國各界討論，有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萬人簽署了「拯救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Maurice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」的請願書，有些人穿上印著公雞圖像和「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Let Me Sing 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讓我唱」的衣服表達支持公雞。今年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月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日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法官裁定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公雞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Maurice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擁有在清晨啼叫的權利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，原告必須賠償被告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1000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歐元（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1620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澳元）。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鎮長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Christophe </a:t>
            </a:r>
            <a:r>
              <a:rPr lang="en-AU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Sueur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表示，農村的傳統聲音應該得到保護：「在這裡，我們可以聽到斑鳩的歌聲、海鷗的啼叫、拖拉機的轟轟聲，這也是我們島嶼美麗的原因。聲音非常重要，它是我們景觀魅力的一部分，你必須接受當地的傳統」。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。新聞報導員評論：這不尋常案件使公雞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Maurice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受到國際關注，也凸顯了法國城鄉居民想法大不相同。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F3ABC4-C212-4951-8817-FAB1020B8A01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91700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dirty="0">
                <a:solidFill>
                  <a:srgbClr val="0000FF"/>
                </a:solidFill>
                <a:latin typeface="+mn-ea"/>
              </a:rPr>
              <a:t>在地球的另一端，台東有兩隻公雞每天清晨</a:t>
            </a:r>
            <a:r>
              <a:rPr lang="en-AU" sz="1200" b="0" dirty="0">
                <a:solidFill>
                  <a:srgbClr val="0000FF"/>
                </a:solidFill>
                <a:latin typeface="+mn-ea"/>
              </a:rPr>
              <a:t>4</a:t>
            </a:r>
            <a:r>
              <a:rPr lang="zh-CN" altLang="en-US" sz="1200" b="0" dirty="0">
                <a:solidFill>
                  <a:srgbClr val="0000FF"/>
                </a:solidFill>
                <a:latin typeface="+mn-ea"/>
              </a:rPr>
              <a:t>點</a:t>
            </a:r>
            <a:r>
              <a:rPr lang="zh-TW" altLang="en-US" sz="1200" b="0" dirty="0">
                <a:solidFill>
                  <a:srgbClr val="0000FF"/>
                </a:solidFill>
                <a:latin typeface="+mn-ea"/>
              </a:rPr>
              <a:t>啼叫</a:t>
            </a:r>
            <a:r>
              <a:rPr lang="en-US" altLang="zh-CN" sz="1200" b="0" dirty="0">
                <a:solidFill>
                  <a:srgbClr val="0000FF"/>
                </a:solidFill>
                <a:latin typeface="+mn-ea"/>
              </a:rPr>
              <a:t>, </a:t>
            </a:r>
            <a:r>
              <a:rPr lang="zh-CN" altLang="en-US" sz="1200" b="0" dirty="0">
                <a:solidFill>
                  <a:srgbClr val="0000FF"/>
                </a:solidFill>
                <a:latin typeface="+mn-ea"/>
              </a:rPr>
              <a:t>台東民生里民受不了噪音</a:t>
            </a:r>
            <a:r>
              <a:rPr lang="en-AU" altLang="zh-CN" sz="1200" b="0" dirty="0">
                <a:solidFill>
                  <a:srgbClr val="0000FF"/>
                </a:solidFill>
                <a:latin typeface="+mn-ea"/>
              </a:rPr>
              <a:t>, </a:t>
            </a:r>
            <a:r>
              <a:rPr lang="zh-CN" altLang="en-US" sz="1200" b="0" dirty="0">
                <a:solidFill>
                  <a:srgbClr val="0000FF"/>
                </a:solidFill>
                <a:latin typeface="+mn-ea"/>
              </a:rPr>
              <a:t>請求里長為民除害。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里長說這場「雞亂」已困擾里民數年，疑似以前有人在空地養雞，後來廢棄，兩隻公雞逃生後在地方製造噪音公害。里長在網路上徵求抓雞高手除害，近日有獵人和他聯絡，願意出面協助，儘快解決，還給里民一個安靜的生活空間！</a:t>
            </a:r>
            <a:endParaRPr lang="en-AU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法國公雞清晨蹄叫的權利保衛戰勝利了。可是台東的公雞蹄叫權利似乎敵不過居民要求安靜睡眠環境的權利。</a:t>
            </a:r>
            <a:endParaRPr lang="en-AU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動物權利在澳洲也和東方文化價值觀不同。如果你在家裡或街上看到蟒蛇蜥蜴，請不要以為你可以學周處為民除害，因為蟒蛇蜥蜴受法律保護有在路上爬行生活的權利，你捕殺牠們是犯法的。</a:t>
            </a:r>
            <a:endParaRPr lang="en-AU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兩千年前保羅也面臨一場權利保衛戰。哥林多城的人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自認為很有知識，什麽都知道了，因此他們用自己的知識審判一切，哥林多教會一些信徒審判使徒，各自擁護某一人而造成結黨紛爭（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1:12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）。他們也審判保羅</a:t>
            </a:r>
            <a:r>
              <a:rPr lang="en-AU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(4:3)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，認為他辯才學術知識不如其他使徒，因而拒絕接受保羅使徒的身份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9:1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和權柄（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9:4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），他們甚至質疑保羅不受薪水正是他沒有使徒權柄的證據。希臘文聖經</a:t>
            </a:r>
            <a:r>
              <a:rPr lang="en-AU" altLang="zh-CN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exsoosia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可以翻譯為權柄</a:t>
            </a:r>
            <a:r>
              <a:rPr lang="en-AU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authority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、權利</a:t>
            </a:r>
            <a:r>
              <a:rPr lang="en-AU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right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、權力</a:t>
            </a:r>
            <a:r>
              <a:rPr lang="en-AU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。保羅在</a:t>
            </a:r>
            <a:r>
              <a:rPr lang="en-AU" sz="1200" b="0" dirty="0"/>
              <a:t>9 :9</a:t>
            </a:r>
            <a:r>
              <a:rPr lang="en-US" altLang="zh-CN" sz="1200" b="0" dirty="0"/>
              <a:t>-</a:t>
            </a:r>
            <a:r>
              <a:rPr lang="en-AU" sz="1200" b="0" dirty="0"/>
              <a:t>19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從聖經中的教導解釋使徒的身份是什麽？他如何使用使徒的權利？對於今天社會上許多為權利（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right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）和權力（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）引起的爭執衝突，保羅的榜樣有助於今天基督徒從神國眼光看如何面對社會衝突。同樣的屬靈原則也有助於基督徒如何面對家庭的矛盾。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F3ABC4-C212-4951-8817-FAB1020B8A01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9533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摘要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保羅在第九章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到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見證他身為使徒，照主的命令本有權利享受信徒供應生活，但他為了傳福音，為神國贏得更多人，他卻放下權利，親手做工，供應自己和同工的生活需用。他順服主的呼召和託付的職分，捨棄自由，成為眾人的僕人。保羅的誇耀不是自由和權利，他誇耀的是基督的榜樣：施比受有福，做眾人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僕人，為神國贏得更多人。對比一些哥林多教會信徒鄙視保羅使徒職分、結黨紛爭、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生活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淫亂、敬拜偶像吃祭物、喊自由、知識、權利的口號傷害人、傷害教會，保羅的見證反駁一些人對他使徒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權柄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的質疑，也為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20-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27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節鋪陳了哥林多教會必須回到正路：效法保羅凡事節制，為傳福音放下經濟權利、為多得人甘心作眾人僕人。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（一）</a:t>
            </a:r>
            <a:r>
              <a:rPr lang="en-AU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9-10   </a:t>
            </a:r>
            <a:r>
              <a:rPr lang="zh-TW" alt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神顧念神的僕人的生活需用</a:t>
            </a:r>
            <a:endParaRPr lang="en-AU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（二）</a:t>
            </a:r>
            <a:r>
              <a:rPr lang="en-AU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11-14</a:t>
            </a:r>
            <a:r>
              <a:rPr lang="zh-TW" alt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傳道人</a:t>
            </a:r>
            <a:r>
              <a:rPr lang="zh-TW" alt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有權</a:t>
            </a:r>
            <a:r>
              <a:rPr lang="zh-TW" altLang="en-US" sz="1200" b="1" dirty="0">
                <a:latin typeface="DengXian" panose="02010600030101010101" pitchFamily="2" charset="-122"/>
                <a:ea typeface="DengXian" panose="02010600030101010101" pitchFamily="2" charset="-122"/>
              </a:rPr>
              <a:t>利</a:t>
            </a:r>
            <a:r>
              <a:rPr lang="zh-TW" alt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靠信徒供應生活</a:t>
            </a:r>
            <a:endParaRPr lang="en-AU" altLang="zh-TW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（三）</a:t>
            </a:r>
            <a:r>
              <a:rPr lang="en-AU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15-19 </a:t>
            </a:r>
            <a:r>
              <a:rPr lang="zh-CN" altLang="en-US" sz="1200" b="0" dirty="0">
                <a:latin typeface="DengXian" panose="02010600030101010101" pitchFamily="2" charset="-122"/>
                <a:ea typeface="DengXian" panose="02010600030101010101" pitchFamily="2" charset="-122"/>
              </a:rPr>
              <a:t>為傳福音</a:t>
            </a:r>
            <a:r>
              <a:rPr lang="zh-TW" altLang="en-US" sz="1200" b="0" dirty="0">
                <a:latin typeface="DengXian" panose="02010600030101010101" pitchFamily="2" charset="-122"/>
                <a:ea typeface="DengXian" panose="02010600030101010101" pitchFamily="2" charset="-122"/>
              </a:rPr>
              <a:t>放下權利  為</a:t>
            </a:r>
            <a:r>
              <a:rPr lang="zh-CN" altLang="en-US" sz="1200" b="0" dirty="0">
                <a:latin typeface="DengXian" panose="02010600030101010101" pitchFamily="2" charset="-122"/>
                <a:ea typeface="DengXian" panose="02010600030101010101" pitchFamily="2" charset="-122"/>
              </a:rPr>
              <a:t>要</a:t>
            </a:r>
            <a:r>
              <a:rPr lang="zh-TW" altLang="en-US" sz="1200" b="0" dirty="0">
                <a:latin typeface="DengXian" panose="02010600030101010101" pitchFamily="2" charset="-122"/>
                <a:ea typeface="DengXian" panose="02010600030101010101" pitchFamily="2" charset="-122"/>
              </a:rPr>
              <a:t>多得人</a:t>
            </a:r>
            <a:r>
              <a:rPr lang="zh-CN" altLang="en-US" sz="1200" b="0" dirty="0">
                <a:latin typeface="DengXian" panose="02010600030101010101" pitchFamily="2" charset="-122"/>
                <a:ea typeface="DengXian" panose="02010600030101010101" pitchFamily="2" charset="-122"/>
              </a:rPr>
              <a:t>捨棄自由</a:t>
            </a:r>
            <a:endParaRPr lang="en-AU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F3ABC4-C212-4951-8817-FAB1020B8A01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8430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第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節保羅引用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申命記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25:4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「在踹穀的牛，你們不可罩住牠的嘴。」接著他說「神豈是顧念牛」，甚至在第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節自問自答說「神不全然為我們說的嗎？的確這是為我們說的。」這樣的解釋會不會令讀者覺得保羅偏離舊約這條文本來的意思？但如果我們同時看申命記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25:3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神命令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審判官對惡人處罰不可過度，申命記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25:5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命令子民對寡婦的憐憫，申命記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25:4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「在踹穀的牛，你們不可罩住牠的嘴。」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神命令子民對踹榖的牛憐憫，三個條例都要求子民待人接物存憐憫的心。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第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保羅舉例說明農人不論是耕種的和收割的都有共同的盼望：分享耕種和收割的收穫，正如牛踹穀的時候也盼望分享穀物，這時人把牛的嘴罩住，這樣的人和不願供給使徒神僕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生活所需的人都沒有憐憫心。神顧念牛、神顧念人、神顧念為主勞苦的神僕，但哥林多教會一些信徒，甚至是教會領袖、有社會地位和財富的信徒，他們的行為與法利賽人一樣：有聖經知識，卻沒有憐憫、因他們不愛神也不愛人。也可能有一些哥林多信徒願意供應保羅生活所需，但如果錢的來源或他們的動機有問題保羅也不會接受。一些反對保羅的人認為沒有人供應保羅的生活需用，就證明保羅沒有使徒權柄。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F3ABC4-C212-4951-8817-FAB1020B8A01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68454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使徒保羅傳福音給哥林多人，建立教會，牧養一年半的時間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徒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18:11)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，第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節他應用第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農人耕種比喻自己好像信徒屬靈生命的播種者和耕種者，如果他和宣教同工從信徒收穫生活所需，按著神顧念為主勞苦的神僕的生活需用，保羅和同工從建立的教會分享收穫並非令人意外的大事。哥林多教會分門結黨，第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節的“別人”是誰？如果信徒只供應他們擁護的傳道人的生活所需，只與自己擁護的人分享權利（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節），林後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2:17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指出有一些為利混亂主道的人，他們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可能傳混雜著希臘哲學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智慧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、猶太禮儀、神秘主義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---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，或許是指其他傳道人如口才好的亞波羅和有名氣的彼得（林前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1:12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），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羅指出自己和同工身為屬靈播種者和耕種者，本應可要求享受更多權利，反而沒得到善待。但保羅在此不是為自己爭取應得的權利，或者抱怨沒享受到應有的權利，他說他和同工沒有使用過這權利，保羅和亞居拉一面傳福音、一面親手織帳篷維持生活（徒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18:1-11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），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保羅傳福音不受生活供應反而被一些哥林多信徒輕視（林後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11:7-9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），因為希臘哲學家傳統以接受捐款奉養為榮耀地位的象徵，其他靠贊助人或靠乞討生活或自立生活較不受重視。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保羅在傳福音和享受權利兩者有衝突時選擇傳福音。保羅不會因為沒有人供應他生活所需就放棄傳福音。林前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4:11-12 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「直到如今，我們還是又飢又渴，又赤身露體，又挨打，又沒有一定的住處，並且勞苦，親手做工。被人咒罵，我們就祝福；被人逼迫，我們就忍受；」保羅說他和同工凡事忍受，免得造成基督福音的阻礙。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9:23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他重申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他一生的信念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：「為要與人同得這福音」。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保羅已經在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8:4, 8:6, 8:7, 8:9, 8:10, 8:11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再三舉例論證使徒有權柄靠福音維持生活，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為什麽不厭其煩又在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舉例說聖殿服事的祭司吃聖殿中的食物，在祭壇服事的也分享祭物？然後在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節說耶穌也如此命令，這是引用路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10:7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耶穌差遣七十個門徒出去傳福音「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你們要住在那家，吃喝他們所供給的，因為工人得工價是應當的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」，以及馬太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10:10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因為工人得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飲食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是應當的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。」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保羅再三強調同一件事是因為哥林多教會一些人自以為有知識、什麽都知道了，所以保羅在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節反問「你們豈不知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---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」，讓他們反思知道該做的卻不做，有知識卻用來追求權利、自誇自大自私，他們不知道愛大於知識。他們缺乏的是愛和憐憫！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討論和應用：今天基督徒在澳洲面對高物質享受慾望，傳道人</a:t>
            </a:r>
            <a:r>
              <a:rPr lang="zh-CN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應該向保羅學習什麽？</a:t>
            </a:r>
            <a:r>
              <a:rPr lang="zh-TW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信徒如何對教會經費需用和牧者和宣教士生活需用不至於“有知識而缺乏愛心”？感謝主，布里斯本懷恩堂教會需用和牧者宣教奉士獻十多年來收支平衡，這是神透過弟兄姐妹們的信心和愛心達成的，我們如何繼續持守？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F3ABC4-C212-4951-8817-FAB1020B8A01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5911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18B38-E004-4707-9351-57142EB3BF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CEA175-8E50-477D-AC77-D8430FEF76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B499A-46D1-4D28-8B8A-907CA6110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C524-C461-4671-B07E-A1AF451209FA}" type="datetimeFigureOut">
              <a:rPr lang="en-AU" smtClean="0"/>
              <a:t>8/09/2019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B19209-7ED8-4B88-B80E-27B276D1C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66474-5767-45C6-8615-B76FA9F19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A363-883C-443B-AE1B-D74C61C0F1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49732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D5515-A4AC-4C3D-B232-DA650F189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F7B586-65B7-4DFD-A3B8-B17ACB73E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491B7-AD25-4D44-B42F-3360ADD5C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C524-C461-4671-B07E-A1AF451209FA}" type="datetimeFigureOut">
              <a:rPr lang="en-AU" smtClean="0"/>
              <a:t>8/09/2019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AFBBB-2EDF-4488-94F4-C45B5947E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8839A-CF2A-4220-ACC2-8F86E3404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A363-883C-443B-AE1B-D74C61C0F1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9498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E5DC28-711F-43D1-AC0B-2E29554476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CD1CB-C742-4939-B225-56DC393F46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1D5B9-60E6-4CD7-99FB-1AFEF7614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C524-C461-4671-B07E-A1AF451209FA}" type="datetimeFigureOut">
              <a:rPr lang="en-AU" smtClean="0"/>
              <a:t>8/09/2019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5E628-14DF-467E-9E3B-E1C90DA74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C889F-B0B7-4219-9487-D0700EA15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A363-883C-443B-AE1B-D74C61C0F1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1025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1C50D-9100-46F7-8D0E-B8199F5C4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039AA-E90D-46E9-A945-9A86BB59A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5230A-EEAD-4AD1-81C9-971E7175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C524-C461-4671-B07E-A1AF451209FA}" type="datetimeFigureOut">
              <a:rPr lang="en-AU" smtClean="0"/>
              <a:t>8/09/2019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2AE3B-D273-41E0-8F0E-05FE18634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29B72-5353-49D3-A787-B78EF1C6E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A363-883C-443B-AE1B-D74C61C0F1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048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30F7B-63AE-4700-832B-92910A3F9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0A3C8B-33AB-4521-8E04-CDC2971B0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68771-4260-4C6B-90A2-9BCAF761A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C524-C461-4671-B07E-A1AF451209FA}" type="datetimeFigureOut">
              <a:rPr lang="en-AU" smtClean="0"/>
              <a:t>8/09/2019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17D3B-A8B4-4A4E-B068-94079255B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6CAC8-614A-47BB-86AD-9FC44AFF9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A363-883C-443B-AE1B-D74C61C0F1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1248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53ED3-9F8D-4340-A244-41428AC0B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7BFA8-809B-4C4D-9D78-8A74604B45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928C9-3809-4779-88DA-F557E09907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F17062-35C7-4D08-9283-19138EB3B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C524-C461-4671-B07E-A1AF451209FA}" type="datetimeFigureOut">
              <a:rPr lang="en-AU" smtClean="0"/>
              <a:t>8/09/2019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EF5F6B-A5E4-4310-95A9-051D4B155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673E5B-FB14-48ED-9566-A6E934F1E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A363-883C-443B-AE1B-D74C61C0F1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72765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8360E-C4FE-4675-892C-258F4F95C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E3AC40-DA84-46FA-9FDC-EEE646AFE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BE47EA-8354-4FE9-930C-FA6B7EF2E1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69C70B-1DBD-4ED3-ADA5-3C7A57A1A8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2C5EED-791B-4249-9F51-4B43C0F190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F66C01-5F9E-4BF8-B47C-763767C4A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C524-C461-4671-B07E-A1AF451209FA}" type="datetimeFigureOut">
              <a:rPr lang="en-AU" smtClean="0"/>
              <a:t>8/09/2019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DD8779B-7090-4E3F-A184-9F0FA3FCF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2D64F7-35C2-4FE4-ABEC-D2FA6C648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A363-883C-443B-AE1B-D74C61C0F1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6395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0A156-859C-4D14-9199-359E66EF2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0BF7F7-3F82-4BA5-9471-F6D20483D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C524-C461-4671-B07E-A1AF451209FA}" type="datetimeFigureOut">
              <a:rPr lang="en-AU" smtClean="0"/>
              <a:t>8/09/2019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0DB4FA-70CB-4096-854D-1589C948B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697A6-5520-4CD8-90ED-75C029E03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A363-883C-443B-AE1B-D74C61C0F1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32420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21B1EE-C2D0-4535-A171-4ED07638F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C524-C461-4671-B07E-A1AF451209FA}" type="datetimeFigureOut">
              <a:rPr lang="en-AU" smtClean="0"/>
              <a:t>8/09/2019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C81A58-FF44-481D-8E8F-08B09B6CA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E8ABCC-F0C9-4F62-8A86-5EC5D1376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A363-883C-443B-AE1B-D74C61C0F1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89330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D8F89-7FBB-4207-AAAD-26307EC4F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84D5D-4F7A-4F6A-B5C4-C4D4F15BE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7B4A9F-F675-4FC2-B759-9F329E6520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E2B27-9E21-4B6C-897E-1BAA486E0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C524-C461-4671-B07E-A1AF451209FA}" type="datetimeFigureOut">
              <a:rPr lang="en-AU" smtClean="0"/>
              <a:t>8/09/2019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218220-8C66-4B2F-B7A9-BF99546A4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04BEB4-88DD-42C9-91E7-36684CE04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A363-883C-443B-AE1B-D74C61C0F1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34719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1C978-B2DB-415B-BFF5-A0FF84F22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FC40ED-0E59-440B-8CB8-E2E0EC6A69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B7156C-0E30-465A-8191-8D87D68DAE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E3542A-8EE4-4C18-929C-4367AE28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CC524-C461-4671-B07E-A1AF451209FA}" type="datetimeFigureOut">
              <a:rPr lang="en-AU" smtClean="0"/>
              <a:t>8/09/2019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5F2BA6-2DA2-4FDA-8B08-80B994EB0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6C1BF5-6684-4779-A5F6-30F0D8EF9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A6A363-883C-443B-AE1B-D74C61C0F1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7999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4127FE-F316-4194-9BE1-F338FCB4A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F335CD-A09F-47B2-AC93-C67877EEB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B20E3-DB1C-470D-9524-9E8B0AF617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CC524-C461-4671-B07E-A1AF451209FA}" type="datetimeFigureOut">
              <a:rPr lang="en-AU" smtClean="0"/>
              <a:t>8/09/2019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B5310-0D36-4640-B09A-45A015708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822A8-47C0-4B76-BE59-386ADF0F84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6A363-883C-443B-AE1B-D74C61C0F15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5585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javascript:void(0);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33FD6-0B2A-43B4-94F6-2DD1C8ABED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72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為要多得人</a:t>
            </a:r>
            <a:br>
              <a:rPr lang="en-AU" dirty="0"/>
            </a:b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DDB9EA-6CB7-4F92-A2AF-9C9027C3A1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/>
              <a:t>哥林多前書 </a:t>
            </a:r>
            <a:r>
              <a:rPr lang="en-AU" sz="4400" b="1" dirty="0"/>
              <a:t>9 :9</a:t>
            </a:r>
            <a:r>
              <a:rPr lang="en-US" altLang="zh-CN" sz="4400" b="1" dirty="0"/>
              <a:t>-</a:t>
            </a:r>
            <a:r>
              <a:rPr lang="en-AU" sz="4400" b="1" dirty="0"/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1766826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011041C-15A5-4BA0-8E62-5A6D9A988AE2}"/>
              </a:ext>
            </a:extLst>
          </p:cNvPr>
          <p:cNvSpPr/>
          <p:nvPr/>
        </p:nvSpPr>
        <p:spPr>
          <a:xfrm>
            <a:off x="0" y="1259679"/>
            <a:ext cx="12192000" cy="5905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36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15-1</a:t>
            </a:r>
            <a:r>
              <a:rPr lang="en-US" altLang="zh-CN" sz="36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en-AU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但這權利我全然沒有用過</a:t>
            </a:r>
            <a:r>
              <a:rPr lang="zh-TW" alt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我寫這些話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並非要你們這樣待我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; </a:t>
            </a:r>
            <a:r>
              <a:rPr lang="zh-TW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因為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我寧死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好過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讓任何人使我的誇耀成空</a:t>
            </a:r>
            <a:r>
              <a:rPr lang="zh-TW" alt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因為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我傳福音是無可誇耀的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因為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需要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催促著我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因為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我若不傳福音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我就有禍了</a:t>
            </a:r>
            <a:r>
              <a:rPr lang="zh-TW" alt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因為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我若甘心承擔這事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就有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工價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;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若不甘心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管家的職分卻已經託付給我了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;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那麼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我的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工價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是甚麼呢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?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就是我傳福音使人不花錢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免得我傳福音過分使用我的權利</a:t>
            </a:r>
            <a:r>
              <a:rPr lang="zh-TW" alt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為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要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多得人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我自己作眾人的奴僕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4000" b="1" dirty="0">
                <a:solidFill>
                  <a:srgbClr val="FF0000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所以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我出於眾人是自由的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PMingLiU" panose="02020500000000000000" pitchFamily="18" charset="-120"/>
              </a:rPr>
              <a:t>。</a:t>
            </a:r>
            <a:endParaRPr lang="en-AU" sz="400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AU" altLang="zh-TW" sz="2800" b="1" dirty="0"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ED649C-4074-42B9-A637-8F86A4EC27DE}"/>
              </a:ext>
            </a:extLst>
          </p:cNvPr>
          <p:cNvSpPr txBox="1"/>
          <p:nvPr/>
        </p:nvSpPr>
        <p:spPr>
          <a:xfrm>
            <a:off x="378541" y="204952"/>
            <a:ext cx="114349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15-1</a:t>
            </a:r>
            <a:r>
              <a:rPr lang="en-US" altLang="zh-CN" sz="36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9  </a:t>
            </a:r>
            <a:r>
              <a:rPr lang="zh-CN" altLang="en-US" sz="40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為傳福音放下權利  為多得人捨棄自由</a:t>
            </a:r>
            <a:endParaRPr lang="en-AU" sz="4000" b="1" dirty="0">
              <a:solidFill>
                <a:srgbClr val="0000FF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80418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26A2B06-8884-4574-B7B3-AE502BCC3B55}"/>
              </a:ext>
            </a:extLst>
          </p:cNvPr>
          <p:cNvSpPr txBox="1"/>
          <p:nvPr/>
        </p:nvSpPr>
        <p:spPr>
          <a:xfrm>
            <a:off x="615143" y="2705725"/>
            <a:ext cx="111113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我有權利，我是自由的。</a:t>
            </a:r>
            <a:endParaRPr lang="en-AU" altLang="zh-CN" sz="44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AU" altLang="zh-CN" sz="44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zh-CN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我願為傳福音</a:t>
            </a:r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放下權利  為</a:t>
            </a:r>
            <a:r>
              <a:rPr lang="zh-CN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要</a:t>
            </a:r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多</a:t>
            </a:r>
            <a:r>
              <a:rPr lang="zh-CN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救</a:t>
            </a:r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人</a:t>
            </a:r>
            <a:r>
              <a:rPr lang="zh-CN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捨棄自由</a:t>
            </a:r>
            <a:endParaRPr lang="en-AU" sz="44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54DFD90-FE0A-4DAF-A4FB-ED0A65EFBD90}"/>
              </a:ext>
            </a:extLst>
          </p:cNvPr>
          <p:cNvSpPr txBox="1"/>
          <p:nvPr/>
        </p:nvSpPr>
        <p:spPr>
          <a:xfrm>
            <a:off x="462743" y="769644"/>
            <a:ext cx="11111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結論</a:t>
            </a:r>
            <a:endParaRPr lang="en-AU" altLang="zh-CN" sz="4400" b="1" dirty="0">
              <a:solidFill>
                <a:srgbClr val="0000FF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endParaRPr lang="en-US" altLang="zh-CN" sz="1600" b="1" dirty="0">
              <a:solidFill>
                <a:srgbClr val="0000FF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41508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2DFFF8-03B4-4AB2-9530-66ADA374FB2C}"/>
              </a:ext>
            </a:extLst>
          </p:cNvPr>
          <p:cNvSpPr/>
          <p:nvPr/>
        </p:nvSpPr>
        <p:spPr>
          <a:xfrm>
            <a:off x="0" y="268014"/>
            <a:ext cx="12192000" cy="6378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36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9-10</a:t>
            </a:r>
            <a:r>
              <a:rPr lang="en-AU" sz="40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因為在</a:t>
            </a:r>
            <a:r>
              <a:rPr lang="zh-TW" altLang="en-US" sz="4000" b="1" u="sng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摩西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的律法中寫着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「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在踹穀的牛你們不可罩住牠的嘴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」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神豈是顧念牛</a:t>
            </a:r>
            <a:r>
              <a:rPr lang="zh-TW" altLang="en-US" sz="32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或者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神不全然為我們說的嗎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?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的確這是為我們的緣故寫的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因為耕種的要存着盼望去耕種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而且收割的也應該存着分享的盼望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AU" altLang="zh-TW" sz="3600" b="1" dirty="0"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AU" altLang="zh-TW" sz="1100" b="1" dirty="0"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36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11-14</a:t>
            </a:r>
            <a:r>
              <a:rPr lang="en-AU" sz="40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我們既把靈播種給你們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,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若我們從你們收穫生活所需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,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這是大事嗎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?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假如別人在你們之上享有這權利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,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反而我們沒有更多嗎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?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然而我們並沒有用過這權利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,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倒是凡事忍受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,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免得我們造成基督福音的阻礙。你們豈不知在聖殿供職的人吃聖殿中的食物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, 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而且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在祭壇伺候的</a:t>
            </a:r>
            <a:endParaRPr lang="en-AU" sz="44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6290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C1635B7-8F9F-4A58-8DBC-A10A9E2907A3}"/>
              </a:ext>
            </a:extLst>
          </p:cNvPr>
          <p:cNvSpPr/>
          <p:nvPr/>
        </p:nvSpPr>
        <p:spPr>
          <a:xfrm>
            <a:off x="0" y="15766"/>
            <a:ext cx="12192000" cy="6753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人分享祭壇的祭物嗎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? 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照樣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</a:rPr>
              <a:t>主也命令傳福音的人靠福音維持生活。</a:t>
            </a:r>
            <a:endParaRPr lang="en-AU" sz="800" b="1" dirty="0">
              <a:solidFill>
                <a:srgbClr val="0000FF"/>
              </a:solidFill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36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15-1</a:t>
            </a:r>
            <a:r>
              <a:rPr lang="en-US" altLang="zh-CN" sz="36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9</a:t>
            </a:r>
            <a:r>
              <a:rPr lang="en-AU" sz="36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但這權利我全然沒有用過</a:t>
            </a:r>
            <a:r>
              <a:rPr lang="zh-TW" alt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我寫這些話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並非要你們這樣待我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;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因為我寧死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好過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讓任何人使我的誇耀成空</a:t>
            </a:r>
            <a:r>
              <a:rPr lang="zh-TW" alt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因為我傳福音是無可誇耀的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因為需要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催促著我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因為我若不傳福音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我就有禍了</a:t>
            </a:r>
            <a:r>
              <a:rPr lang="zh-TW" alt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因為我若甘心承擔這事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就有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工價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;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若不甘心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管家的職分卻已經託付給我了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;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那麼我的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工價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是甚麼呢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?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就是我傳福音使人不花錢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免得我傳福音過分使用我的權利</a:t>
            </a:r>
            <a:r>
              <a:rPr lang="zh-TW" altLang="en-US" sz="28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為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要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多得人我自己作眾人的奴僕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en-US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所以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我出於眾人是自由的</a:t>
            </a:r>
            <a:r>
              <a:rPr lang="en-AU" altLang="zh-TW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PMingLiU" panose="02020500000000000000" pitchFamily="18" charset="-120"/>
              </a:rPr>
              <a:t>。</a:t>
            </a:r>
            <a:endParaRPr lang="en-AU" sz="40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03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616DF63D-2341-4C7A-967F-57855AFA6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" y="1533465"/>
            <a:ext cx="12191999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l-GR" dirty="0"/>
              <a:t> </a:t>
            </a:r>
            <a:endParaRPr lang="en-AU" sz="4000" b="1" dirty="0"/>
          </a:p>
          <a:p>
            <a:pPr algn="ctr">
              <a:spcBef>
                <a:spcPct val="0"/>
              </a:spcBef>
              <a:buNone/>
            </a:pPr>
            <a:r>
              <a:rPr lang="en-US" altLang="zh-CN" sz="4400" b="1" dirty="0"/>
              <a:t>Power </a:t>
            </a:r>
            <a:r>
              <a:rPr lang="zh-CN" altLang="en-US" sz="4400" b="1" dirty="0"/>
              <a:t>自主決定和處置的權力</a:t>
            </a:r>
            <a:endParaRPr lang="en-US" altLang="zh-CN" sz="4400" b="1" dirty="0"/>
          </a:p>
          <a:p>
            <a:pPr algn="ctr">
              <a:spcBef>
                <a:spcPct val="0"/>
              </a:spcBef>
              <a:buNone/>
            </a:pPr>
            <a:r>
              <a:rPr lang="en-US" altLang="zh-CN" sz="4400" b="1" dirty="0"/>
              <a:t>Authority </a:t>
            </a:r>
            <a:r>
              <a:rPr lang="zh-CN" altLang="en-US" sz="4400" b="1" dirty="0"/>
              <a:t>被更高權威授權而有治理權</a:t>
            </a:r>
            <a:endParaRPr lang="en-US" altLang="zh-CN" sz="4400" b="1" dirty="0"/>
          </a:p>
          <a:p>
            <a:pPr algn="ctr">
              <a:spcBef>
                <a:spcPct val="0"/>
              </a:spcBef>
              <a:buNone/>
            </a:pPr>
            <a:r>
              <a:rPr lang="en-US" altLang="zh-CN" sz="4400" b="1" dirty="0"/>
              <a:t>Right </a:t>
            </a:r>
            <a:r>
              <a:rPr lang="zh-CN" altLang="en-US" sz="4400" b="1" dirty="0"/>
              <a:t>被法律保障的權利</a:t>
            </a:r>
            <a:endParaRPr lang="en-US" altLang="zh-CN" sz="4400" b="1" dirty="0"/>
          </a:p>
          <a:p>
            <a:pPr algn="ctr">
              <a:spcBef>
                <a:spcPct val="0"/>
              </a:spcBef>
              <a:buNone/>
            </a:pPr>
            <a:r>
              <a:rPr lang="en-US" altLang="zh-CN" sz="4400" b="1" dirty="0"/>
              <a:t>Liberty </a:t>
            </a:r>
            <a:r>
              <a:rPr lang="zh-CN" altLang="en-US" sz="4400" b="1" dirty="0"/>
              <a:t>選擇喜歡做的事情的自由</a:t>
            </a:r>
            <a:endParaRPr lang="en-US" altLang="zh-CN" sz="4400" b="1" dirty="0"/>
          </a:p>
          <a:p>
            <a:pPr algn="ctr">
              <a:spcBef>
                <a:spcPct val="0"/>
              </a:spcBef>
              <a:buNone/>
            </a:pPr>
            <a:r>
              <a:rPr lang="en-US" altLang="zh-CN" sz="4400" b="1" dirty="0"/>
              <a:t>Jurisdiction </a:t>
            </a:r>
            <a:r>
              <a:rPr lang="zh-CN" altLang="en-US" sz="4400" b="1" dirty="0"/>
              <a:t>管轄權</a:t>
            </a:r>
            <a:endParaRPr lang="en-US" altLang="zh-CN" sz="4400" b="1" dirty="0"/>
          </a:p>
          <a:p>
            <a:pPr algn="ctr">
              <a:spcBef>
                <a:spcPct val="0"/>
              </a:spcBef>
              <a:buNone/>
            </a:pPr>
            <a:r>
              <a:rPr lang="en-US" altLang="zh-CN" sz="4400" b="1" dirty="0"/>
              <a:t>Strength </a:t>
            </a:r>
            <a:r>
              <a:rPr lang="zh-CN" altLang="en-US" sz="4400" b="1" dirty="0"/>
              <a:t>力量</a:t>
            </a:r>
            <a:endParaRPr lang="en-AU" sz="4400" b="1" dirty="0"/>
          </a:p>
          <a:p>
            <a:pPr algn="ctr">
              <a:spcBef>
                <a:spcPct val="0"/>
              </a:spcBef>
              <a:buNone/>
            </a:pPr>
            <a:endParaRPr lang="en-AU" altLang="en-US" sz="4400" b="1" dirty="0">
              <a:ea typeface="SimSun" panose="02010600030101010101" pitchFamily="2" charset="-122"/>
            </a:endParaRPr>
          </a:p>
        </p:txBody>
      </p:sp>
      <p:sp>
        <p:nvSpPr>
          <p:cNvPr id="4099" name="TextBox 2">
            <a:extLst>
              <a:ext uri="{FF2B5EF4-FFF2-40B4-BE49-F238E27FC236}">
                <a16:creationId xmlns:a16="http://schemas.microsoft.com/office/drawing/2014/main" id="{E878DAF4-CE5A-427C-8602-E167146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1990" y="488605"/>
            <a:ext cx="5688013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l-GR" sz="4400" b="1" dirty="0"/>
              <a:t>ἐξουσία</a:t>
            </a:r>
            <a:r>
              <a:rPr lang="en-AU" sz="4400" b="1" dirty="0"/>
              <a:t> </a:t>
            </a:r>
            <a:r>
              <a:rPr lang="zh-CN" altLang="en-US" sz="4400" b="1" dirty="0">
                <a:solidFill>
                  <a:srgbClr val="0000FF"/>
                </a:solidFill>
              </a:rPr>
              <a:t>權利是什麼？</a:t>
            </a:r>
            <a:endParaRPr lang="en-AU" altLang="en-US" sz="4400" b="1" dirty="0">
              <a:solidFill>
                <a:srgbClr val="0000FF"/>
              </a:solidFill>
              <a:ea typeface="SimSun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莫里斯清晨的啼叫聲，使得附近鄰居與牠的飼主費索（圖）陷入長期爭執。（法新社）">
            <a:extLst>
              <a:ext uri="{FF2B5EF4-FFF2-40B4-BE49-F238E27FC236}">
                <a16:creationId xmlns:a16="http://schemas.microsoft.com/office/drawing/2014/main" id="{F3732D40-CD12-4AB4-A5CE-B2252E5035F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185" y="1729046"/>
            <a:ext cx="7764087" cy="5128953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6F557DF-9CFA-4CC2-894F-D05B512057E4}"/>
              </a:ext>
            </a:extLst>
          </p:cNvPr>
          <p:cNvSpPr txBox="1"/>
          <p:nvPr/>
        </p:nvSpPr>
        <p:spPr>
          <a:xfrm>
            <a:off x="2211185" y="365760"/>
            <a:ext cx="7082444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公雞擁有在清晨啼叫的權利</a:t>
            </a:r>
            <a:r>
              <a:rPr lang="zh-CN" altLang="en-US" sz="40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嗎？</a:t>
            </a:r>
            <a:endParaRPr lang="en-AU" altLang="zh-CN" sz="4000" b="1" dirty="0">
              <a:solidFill>
                <a:srgbClr val="0000FF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en-AU" altLang="zh-CN" sz="3600" b="1" dirty="0">
                <a:latin typeface="+mn-ea"/>
              </a:rPr>
              <a:t>2019.9.5 </a:t>
            </a:r>
            <a:r>
              <a:rPr lang="zh-CN" altLang="en-US" sz="3600" b="1" dirty="0">
                <a:latin typeface="+mn-ea"/>
              </a:rPr>
              <a:t>法新社報導</a:t>
            </a:r>
            <a:endParaRPr lang="en-AU" sz="3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80202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兩隻公雞清晨每天清晨4點左右準時，吵到台東民生里民受不了，希望有高手趕快逮捕這兩隻噪音製造「機」，為民「除害」。（顏子馮提供）&#10;">
            <a:hlinkClick r:id="rId3"/>
            <a:extLst>
              <a:ext uri="{FF2B5EF4-FFF2-40B4-BE49-F238E27FC236}">
                <a16:creationId xmlns:a16="http://schemas.microsoft.com/office/drawing/2014/main" id="{3BF5998D-E3BC-4C02-849F-6576692CFE0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319" y="2139738"/>
            <a:ext cx="9357361" cy="471826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6B5E4A4-906C-44F0-9739-DBFD70CBB9AA}"/>
              </a:ext>
            </a:extLst>
          </p:cNvPr>
          <p:cNvSpPr txBox="1"/>
          <p:nvPr/>
        </p:nvSpPr>
        <p:spPr>
          <a:xfrm>
            <a:off x="1417319" y="139190"/>
            <a:ext cx="9792393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兩隻公雞每天清晨</a:t>
            </a:r>
            <a:r>
              <a:rPr lang="en-AU" sz="40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4</a:t>
            </a:r>
            <a:r>
              <a:rPr lang="zh-CN" altLang="en-US" sz="40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點</a:t>
            </a:r>
            <a:r>
              <a:rPr lang="zh-TW" altLang="en-US" sz="40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啼叫</a:t>
            </a:r>
            <a:r>
              <a:rPr lang="en-US" altLang="zh-CN" sz="40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, </a:t>
            </a:r>
            <a:r>
              <a:rPr lang="zh-CN" altLang="en-US" sz="40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台東民生里民受不了</a:t>
            </a:r>
            <a:r>
              <a:rPr lang="en-AU" altLang="zh-CN" sz="40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, </a:t>
            </a:r>
            <a:r>
              <a:rPr lang="zh-CN" altLang="en-US" sz="40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里長網路徵求抓雞高手為民除害</a:t>
            </a:r>
            <a:endParaRPr lang="en-AU" altLang="zh-CN" sz="4000" b="1" dirty="0">
              <a:solidFill>
                <a:srgbClr val="0000FF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AU" altLang="zh-CN" sz="800" b="1" dirty="0">
              <a:solidFill>
                <a:srgbClr val="0000FF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algn="ctr"/>
            <a:r>
              <a:rPr lang="en-AU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2019-01-04 </a:t>
            </a:r>
            <a:r>
              <a:rPr lang="zh-CN" altLang="en-US" sz="3600" b="1" dirty="0">
                <a:latin typeface="DengXian" panose="02010600030101010101" pitchFamily="2" charset="-122"/>
                <a:ea typeface="DengXian" panose="02010600030101010101" pitchFamily="2" charset="-122"/>
              </a:rPr>
              <a:t>台東報導</a:t>
            </a:r>
            <a:endParaRPr lang="en-AU" sz="3600" b="1" dirty="0">
              <a:solidFill>
                <a:srgbClr val="0000FF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26853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352D7C8-3F7E-48B8-B91B-AECCDE7B4ACD}"/>
              </a:ext>
            </a:extLst>
          </p:cNvPr>
          <p:cNvSpPr txBox="1"/>
          <p:nvPr/>
        </p:nvSpPr>
        <p:spPr>
          <a:xfrm>
            <a:off x="2948157" y="508417"/>
            <a:ext cx="53979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摘要</a:t>
            </a:r>
            <a:endParaRPr lang="en-AU" sz="4400" b="1" dirty="0">
              <a:solidFill>
                <a:srgbClr val="0000FF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553342-FCEC-428E-BC96-920BCDF4453F}"/>
              </a:ext>
            </a:extLst>
          </p:cNvPr>
          <p:cNvSpPr txBox="1"/>
          <p:nvPr/>
        </p:nvSpPr>
        <p:spPr>
          <a:xfrm>
            <a:off x="117987" y="1762569"/>
            <a:ext cx="1195602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    </a:t>
            </a:r>
            <a:r>
              <a:rPr lang="en-AU" sz="32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9-10  </a:t>
            </a:r>
            <a:r>
              <a:rPr lang="zh-TW" altLang="en-US" sz="4200" b="1" dirty="0">
                <a:latin typeface="DengXian" panose="02010600030101010101" pitchFamily="2" charset="-122"/>
                <a:ea typeface="DengXian" panose="02010600030101010101" pitchFamily="2" charset="-122"/>
              </a:rPr>
              <a:t>神顧念神的僕人的生活需用</a:t>
            </a:r>
            <a:endParaRPr lang="en-AU" altLang="zh-TW" sz="4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AU" sz="4000" b="1" dirty="0"/>
          </a:p>
          <a:p>
            <a:r>
              <a:rPr lang="zh-TW" altLang="en-US" sz="32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  </a:t>
            </a:r>
            <a:r>
              <a:rPr lang="en-AU" sz="32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11-14  </a:t>
            </a:r>
            <a:r>
              <a:rPr lang="zh-CN" altLang="en-US" sz="4200" b="1" dirty="0">
                <a:latin typeface="DengXian" panose="02010600030101010101" pitchFamily="2" charset="-122"/>
                <a:ea typeface="DengXian" panose="02010600030101010101" pitchFamily="2" charset="-122"/>
              </a:rPr>
              <a:t>傳道人</a:t>
            </a:r>
            <a:r>
              <a:rPr lang="zh-TW" altLang="en-US" sz="4200" b="1" dirty="0">
                <a:latin typeface="DengXian" panose="02010600030101010101" pitchFamily="2" charset="-122"/>
                <a:ea typeface="DengXian" panose="02010600030101010101" pitchFamily="2" charset="-122"/>
              </a:rPr>
              <a:t>有權利靠信徒供應生活</a:t>
            </a:r>
            <a:endParaRPr lang="en-AU" altLang="zh-TW" sz="4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endParaRPr lang="en-AU" sz="4000" b="1" dirty="0"/>
          </a:p>
          <a:p>
            <a:r>
              <a:rPr lang="en-AU" sz="32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  15-1</a:t>
            </a:r>
            <a:r>
              <a:rPr lang="en-US" altLang="zh-CN" sz="32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9</a:t>
            </a:r>
            <a:r>
              <a:rPr lang="en-AU" sz="32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  </a:t>
            </a:r>
            <a:r>
              <a:rPr lang="zh-CN" altLang="en-US" sz="4200" b="1" dirty="0">
                <a:latin typeface="DengXian" panose="02010600030101010101" pitchFamily="2" charset="-122"/>
                <a:ea typeface="DengXian" panose="02010600030101010101" pitchFamily="2" charset="-122"/>
              </a:rPr>
              <a:t>為傳福音</a:t>
            </a:r>
            <a:r>
              <a:rPr lang="zh-TW" altLang="en-US" sz="4200" b="1" dirty="0">
                <a:latin typeface="DengXian" panose="02010600030101010101" pitchFamily="2" charset="-122"/>
                <a:ea typeface="DengXian" panose="02010600030101010101" pitchFamily="2" charset="-122"/>
              </a:rPr>
              <a:t>放下權利  為</a:t>
            </a:r>
            <a:r>
              <a:rPr lang="zh-CN" altLang="en-US" sz="4200" b="1" dirty="0">
                <a:latin typeface="DengXian" panose="02010600030101010101" pitchFamily="2" charset="-122"/>
                <a:ea typeface="DengXian" panose="02010600030101010101" pitchFamily="2" charset="-122"/>
              </a:rPr>
              <a:t>要</a:t>
            </a:r>
            <a:r>
              <a:rPr lang="zh-TW" altLang="en-US" sz="4200" b="1" dirty="0">
                <a:latin typeface="DengXian" panose="02010600030101010101" pitchFamily="2" charset="-122"/>
                <a:ea typeface="DengXian" panose="02010600030101010101" pitchFamily="2" charset="-122"/>
              </a:rPr>
              <a:t>多得人</a:t>
            </a:r>
            <a:r>
              <a:rPr lang="zh-CN" altLang="en-US" sz="4200" b="1" dirty="0">
                <a:latin typeface="DengXian" panose="02010600030101010101" pitchFamily="2" charset="-122"/>
                <a:ea typeface="DengXian" panose="02010600030101010101" pitchFamily="2" charset="-122"/>
              </a:rPr>
              <a:t>捨棄自由</a:t>
            </a:r>
            <a:endParaRPr lang="en-AU" altLang="zh-TW" sz="4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742950" indent="-742950">
              <a:buAutoNum type="ea1ChtPlain" startAt="3"/>
            </a:pPr>
            <a:endParaRPr lang="en-AU" altLang="zh-TW" sz="4200" b="1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r>
              <a:rPr lang="en-AU" sz="32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    </a:t>
            </a:r>
            <a:endParaRPr lang="en-AU" dirty="0"/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86745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6925477-1DCB-4ECB-95B8-37C9CC0A4B87}"/>
              </a:ext>
            </a:extLst>
          </p:cNvPr>
          <p:cNvSpPr/>
          <p:nvPr/>
        </p:nvSpPr>
        <p:spPr>
          <a:xfrm>
            <a:off x="299884" y="2079726"/>
            <a:ext cx="11592232" cy="3684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36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9-10 </a:t>
            </a:r>
            <a:r>
              <a:rPr lang="zh-CN" altLang="en-US" sz="44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因為在</a:t>
            </a:r>
            <a:r>
              <a:rPr lang="zh-TW" altLang="en-US" sz="4400" b="1" u="sng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摩西</a:t>
            </a:r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的律法中寫着</a:t>
            </a:r>
            <a:r>
              <a:rPr lang="en-US" altLang="zh-TW" sz="44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「</a:t>
            </a:r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在踹穀的牛你們不可罩住牠的嘴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」</a:t>
            </a:r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神豈是顧念牛</a:t>
            </a:r>
            <a:r>
              <a:rPr lang="zh-TW" altLang="en-US" sz="36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zh-CN" altLang="en-US" sz="44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或者</a:t>
            </a:r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神不全然為我們說的嗎</a:t>
            </a:r>
            <a:r>
              <a:rPr lang="en-US" altLang="zh-TW" sz="44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? </a:t>
            </a:r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的確這是為我們的緣故寫的</a:t>
            </a:r>
            <a:r>
              <a:rPr lang="en-US" altLang="zh-TW" sz="44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因為耕種的要存着盼望去耕種</a:t>
            </a:r>
            <a:r>
              <a:rPr lang="en-US" altLang="zh-TW" sz="44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而且收割的也應該存着分享的盼望</a:t>
            </a:r>
            <a:r>
              <a:rPr lang="zh-TW" altLang="en-US" sz="4000" b="1" dirty="0">
                <a:latin typeface="DengXian" panose="02010600030101010101" pitchFamily="2" charset="-122"/>
                <a:ea typeface="DengXian" panose="02010600030101010101" pitchFamily="2" charset="-122"/>
                <a:cs typeface="Times New Roman" panose="02020603050405020304" pitchFamily="18" charset="0"/>
              </a:rPr>
              <a:t>。</a:t>
            </a:r>
            <a:endParaRPr lang="en-AU" sz="4000" dirty="0"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6B8608-957C-4D9D-A380-87C0FB44F6FC}"/>
              </a:ext>
            </a:extLst>
          </p:cNvPr>
          <p:cNvSpPr/>
          <p:nvPr/>
        </p:nvSpPr>
        <p:spPr>
          <a:xfrm>
            <a:off x="905089" y="464128"/>
            <a:ext cx="86998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4000" b="1" dirty="0">
                <a:solidFill>
                  <a:srgbClr val="0000FF"/>
                </a:solidFill>
              </a:rPr>
              <a:t>    </a:t>
            </a:r>
            <a:r>
              <a:rPr lang="en-AU" sz="4000" b="1" dirty="0">
                <a:solidFill>
                  <a:srgbClr val="0000FF"/>
                </a:solidFill>
              </a:rPr>
              <a:t>9-10   </a:t>
            </a:r>
            <a:r>
              <a:rPr lang="zh-TW" altLang="en-US" sz="44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神顧念神的僕人的生活需用</a:t>
            </a:r>
            <a:endParaRPr lang="en-AU" altLang="zh-TW" sz="4200" b="1" dirty="0">
              <a:solidFill>
                <a:srgbClr val="0000FF"/>
              </a:solidFill>
              <a:latin typeface="DengXian" panose="02010600030101010101" pitchFamily="2" charset="-122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98102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96AC553-6DA8-4978-A752-F5F75C101305}"/>
              </a:ext>
            </a:extLst>
          </p:cNvPr>
          <p:cNvSpPr/>
          <p:nvPr/>
        </p:nvSpPr>
        <p:spPr>
          <a:xfrm>
            <a:off x="152400" y="1605023"/>
            <a:ext cx="1196094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36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11-14</a:t>
            </a:r>
            <a:r>
              <a:rPr lang="en-AU" sz="40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 </a:t>
            </a:r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我們既把靈播種給你們</a:t>
            </a:r>
            <a:r>
              <a:rPr lang="en-US" altLang="zh-TW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,</a:t>
            </a:r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若我們從你們收穫生活所需</a:t>
            </a:r>
            <a:r>
              <a:rPr lang="en-US" altLang="zh-TW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, </a:t>
            </a:r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這是大事嗎</a:t>
            </a:r>
            <a:r>
              <a:rPr lang="en-US" altLang="zh-TW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? </a:t>
            </a:r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假如別人在你們之上享有這權利</a:t>
            </a:r>
            <a:r>
              <a:rPr lang="en-US" altLang="zh-TW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, </a:t>
            </a:r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反而我們沒有更多嗎</a:t>
            </a:r>
            <a:r>
              <a:rPr lang="en-US" altLang="zh-TW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? </a:t>
            </a:r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然而我們並沒有用過這權利</a:t>
            </a:r>
            <a:r>
              <a:rPr lang="en-US" altLang="zh-TW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, </a:t>
            </a:r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倒是凡事忍受</a:t>
            </a:r>
            <a:r>
              <a:rPr lang="en-US" altLang="zh-TW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, </a:t>
            </a:r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免得我們造成基督福音的阻礙。你們豈不知在聖殿供職的人吃聖殿中的食物</a:t>
            </a:r>
            <a:r>
              <a:rPr lang="en-US" altLang="zh-TW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, </a:t>
            </a:r>
            <a:r>
              <a:rPr lang="zh-CN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而且</a:t>
            </a:r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在祭壇伺候的人分享祭壇的祭物嗎</a:t>
            </a:r>
            <a:r>
              <a:rPr lang="en-US" altLang="zh-TW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? </a:t>
            </a:r>
            <a:r>
              <a:rPr lang="zh-CN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照樣</a:t>
            </a:r>
            <a:r>
              <a:rPr lang="zh-TW" altLang="en-US" sz="4400" b="1" dirty="0">
                <a:latin typeface="DengXian" panose="02010600030101010101" pitchFamily="2" charset="-122"/>
                <a:ea typeface="DengXian" panose="02010600030101010101" pitchFamily="2" charset="-122"/>
              </a:rPr>
              <a:t>主也命令傳福音的人靠福音維持生活。</a:t>
            </a:r>
            <a:endParaRPr lang="en-AU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108313-6157-482A-A0C4-9E92BB654590}"/>
              </a:ext>
            </a:extLst>
          </p:cNvPr>
          <p:cNvSpPr txBox="1"/>
          <p:nvPr/>
        </p:nvSpPr>
        <p:spPr>
          <a:xfrm>
            <a:off x="0" y="292869"/>
            <a:ext cx="121133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>
                <a:solidFill>
                  <a:srgbClr val="0000FF"/>
                </a:solidFill>
              </a:rPr>
              <a:t>11-14  </a:t>
            </a:r>
            <a:r>
              <a:rPr lang="zh-CN" altLang="en-US" sz="44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傳道人</a:t>
            </a:r>
            <a:r>
              <a:rPr lang="zh-TW" altLang="en-US" sz="44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有權</a:t>
            </a:r>
            <a:r>
              <a:rPr lang="zh-CN" altLang="en-US" sz="44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利</a:t>
            </a:r>
            <a:r>
              <a:rPr lang="zh-TW" altLang="en-US" sz="44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</a:rPr>
              <a:t>靠信徒供應生活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42212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</TotalTime>
  <Words>2875</Words>
  <Application>Microsoft Office PowerPoint</Application>
  <PresentationFormat>Widescreen</PresentationFormat>
  <Paragraphs>78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DengXian</vt:lpstr>
      <vt:lpstr>DengXian</vt:lpstr>
      <vt:lpstr>新細明體</vt:lpstr>
      <vt:lpstr>Arial</vt:lpstr>
      <vt:lpstr>Calibri</vt:lpstr>
      <vt:lpstr>Calibri Light</vt:lpstr>
      <vt:lpstr>Office Theme</vt:lpstr>
      <vt:lpstr>為要多得人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為得更多人</dc:title>
  <dc:creator>RH</dc:creator>
  <cp:lastModifiedBy>RH</cp:lastModifiedBy>
  <cp:revision>111</cp:revision>
  <cp:lastPrinted>2019-09-07T17:17:30Z</cp:lastPrinted>
  <dcterms:created xsi:type="dcterms:W3CDTF">2019-09-04T05:03:31Z</dcterms:created>
  <dcterms:modified xsi:type="dcterms:W3CDTF">2019-09-07T21:54:24Z</dcterms:modified>
</cp:coreProperties>
</file>